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2024-08-09_221058_IMG_20240809_22105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1520" y="22860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E8D49A"/>
                </a:solidFill>
              </a:defRPr>
            </a:pPr>
            <a:r>
              <a:t>圣境重现：藏传佛教艺术与建筑的文化精神考源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3657600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CCCCCC"/>
                </a:solidFill>
              </a:defRPr>
            </a:pPr>
            <a:r>
              <a:t>基于实地调研的视觉符号与信仰空间分析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109728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E8D49A"/>
                </a:solidFill>
              </a:defRPr>
            </a:pPr>
            <a:r>
              <a:t>调研纪实：信仰空间的在地体验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371600"/>
            <a:ext cx="53035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光影与仪式：自然光在殿堂内的克制运用极大增强了宗教神秘感与敬畏心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信众的身体参与：转经、磕长头等行为赋予了静态建筑以动态的生命力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物质与非物质的交融：艺术不仅是视觉展示，更是信众修行的重要法门</a:t>
            </a:r>
          </a:p>
        </p:txBody>
      </p:sp>
      <p:pic>
        <p:nvPicPr>
          <p:cNvPr id="4" name="Picture 3" descr="2024-08-13_105211_IMG_20240813_1052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188720"/>
            <a:ext cx="3429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109728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E8D49A"/>
                </a:solidFill>
              </a:defRPr>
            </a:pPr>
            <a:r>
              <a:t>藏传佛教艺术的现代保护与传承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371600"/>
            <a:ext cx="53035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数字化建档：利用现代科技对濒危壁画与木构建筑进行测绘与抢救性保护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传统工艺的延续：唐卡画师与建筑工匠的师徒传承现状与面临的时代挑战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跨文化语境下的传播：藏传佛教艺术在当代美学与心理疗愈中的价值重构</a:t>
            </a:r>
          </a:p>
        </p:txBody>
      </p:sp>
      <p:pic>
        <p:nvPicPr>
          <p:cNvPr id="4" name="Picture 3" descr="2024-08-21_212352_IMG_20240821_21235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188720"/>
            <a:ext cx="3429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2743200"/>
            <a:ext cx="9144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>
                <a:solidFill>
                  <a:srgbClr val="E8D49A"/>
                </a:solidFill>
              </a:defRPr>
            </a:pPr>
            <a:r>
              <a:t>感谢聆听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2743200"/>
            <a:ext cx="9144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>
                <a:solidFill>
                  <a:srgbClr val="E8D49A"/>
                </a:solidFill>
              </a:defRPr>
            </a:pPr>
            <a:r>
              <a:t>研究框架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2D1B0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1828800"/>
            <a:ext cx="2743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7200">
                <a:solidFill>
                  <a:srgbClr val="E8D49A"/>
                </a:solidFill>
              </a:defRPr>
            </a:pPr>
            <a:r>
              <a:t>壹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384048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>
                <a:solidFill>
                  <a:srgbClr val="CCCCCC"/>
                </a:solidFill>
              </a:defRPr>
            </a:pPr>
            <a:r>
              <a:t>空间与色彩：建筑形制的信仰表达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109728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E8D49A"/>
                </a:solidFill>
              </a:defRPr>
            </a:pPr>
            <a:r>
              <a:t>曼荼罗宇宙观下的建筑形制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371600"/>
            <a:ext cx="53035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依山就势的聚落形态：体现天人合一与须弥山宇宙观的物理映射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金顶与红白墙体：强烈的视觉张力与宗教等级秩序的物化表达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院落与经堂的向心性：通过空间收缩引导信众从世俗走向神圣冥想</a:t>
            </a:r>
          </a:p>
        </p:txBody>
      </p:sp>
      <p:pic>
        <p:nvPicPr>
          <p:cNvPr id="4" name="Picture 3" descr="2024-08-11_231912_IMG_20240811_2319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188720"/>
            <a:ext cx="3429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109728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E8D49A"/>
                </a:solidFill>
              </a:defRPr>
            </a:pPr>
            <a:r>
              <a:t>绛红与明黄：宗教色彩的深层隐喻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371600"/>
            <a:ext cx="53035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绛红色（僧袍与主墙）：象征出离心、慈悲以及降伏烦恼的内在力量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明黄色（金顶与法器）：代表般若智慧、尊贵地位与佛法的圆满无漏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色彩的对比与调和：在高原苍茫的自然环境中形成极具辨识度的视觉地标</a:t>
            </a:r>
          </a:p>
        </p:txBody>
      </p:sp>
      <p:pic>
        <p:nvPicPr>
          <p:cNvPr id="4" name="Picture 3" descr="2024-08-11_233634_IMG_20240811_23363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188720"/>
            <a:ext cx="6096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2D1B0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1828800"/>
            <a:ext cx="2743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7200">
                <a:solidFill>
                  <a:srgbClr val="E8D49A"/>
                </a:solidFill>
              </a:defRPr>
            </a:pPr>
            <a:r>
              <a:t>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384048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>
                <a:solidFill>
                  <a:srgbClr val="CCCCCC"/>
                </a:solidFill>
              </a:defRPr>
            </a:pPr>
            <a:r>
              <a:t>图像与符号：壁画与造像的视觉叙事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109728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E8D49A"/>
                </a:solidFill>
              </a:defRPr>
            </a:pPr>
            <a:r>
              <a:t>壁画艺术中的教义图解与叙事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371600"/>
            <a:ext cx="53035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本生故事与佛传图：以散点透视与连环画式构图传递佛教伦理与因果观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矿物颜料的运用：历经岁月仍保持色彩鲜艳，彰显信仰的永恒与纯粹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线条与晕染技法：融合汉、藏、印多地艺术风格，展现独特的视觉张力</a:t>
            </a:r>
          </a:p>
        </p:txBody>
      </p:sp>
      <p:pic>
        <p:nvPicPr>
          <p:cNvPr id="4" name="Picture 3" descr="2024-08-12_234124_IMG_20240812_23412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188720"/>
            <a:ext cx="34424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109728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E8D49A"/>
                </a:solidFill>
              </a:defRPr>
            </a:pPr>
            <a:r>
              <a:t>信仰具象：法器与神祇符号的解构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371600"/>
            <a:ext cx="53035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金刚杵与莲花：象征坚不可摧的空性智慧与出淤泥而不染的清净本性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忿怒尊与寂静尊：展现佛教慈悲度化与降魔卫道的双重精神面貌</a:t>
            </a:r>
          </a:p>
          <a:p>
            <a:pPr>
              <a:spcAft>
                <a:spcPts val="1200"/>
              </a:spcAft>
              <a:defRPr sz="1600">
                <a:solidFill>
                  <a:srgbClr val="DDDDDD"/>
                </a:solidFill>
              </a:defRPr>
            </a:pPr>
            <a:r>
              <a:t>• 几何符号的重复：通过繁复的纹样与曼荼罗阵列营造超越世俗的冥想意境</a:t>
            </a:r>
          </a:p>
        </p:txBody>
      </p:sp>
      <p:pic>
        <p:nvPicPr>
          <p:cNvPr id="4" name="Picture 3" descr="2024-08-13_105028_IMG_20240813_10502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188720"/>
            <a:ext cx="3429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2D1B0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1828800"/>
            <a:ext cx="2743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7200">
                <a:solidFill>
                  <a:srgbClr val="E8D49A"/>
                </a:solidFill>
              </a:defRPr>
            </a:pPr>
            <a:r>
              <a:t>叁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384048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>
                <a:solidFill>
                  <a:srgbClr val="CCCCCC"/>
                </a:solidFill>
              </a:defRPr>
            </a:pPr>
            <a:r>
              <a:t>现场与传承：实地调研与文化活态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